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3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5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706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19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3744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23128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0718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5356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4162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7977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679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772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963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151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262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246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364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076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38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A1B81B8-4F91-4B75-A793-1D73DF1A3E7F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A9B33-6BBC-4F2A-85A5-0F5F7592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8915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74" r:id="rId1"/>
    <p:sldLayoutId id="2147484175" r:id="rId2"/>
    <p:sldLayoutId id="2147484176" r:id="rId3"/>
    <p:sldLayoutId id="2147484177" r:id="rId4"/>
    <p:sldLayoutId id="2147484178" r:id="rId5"/>
    <p:sldLayoutId id="2147484179" r:id="rId6"/>
    <p:sldLayoutId id="2147484180" r:id="rId7"/>
    <p:sldLayoutId id="2147484181" r:id="rId8"/>
    <p:sldLayoutId id="2147484182" r:id="rId9"/>
    <p:sldLayoutId id="2147484183" r:id="rId10"/>
    <p:sldLayoutId id="2147484184" r:id="rId11"/>
    <p:sldLayoutId id="2147484185" r:id="rId12"/>
    <p:sldLayoutId id="2147484186" r:id="rId13"/>
    <p:sldLayoutId id="2147484187" r:id="rId14"/>
    <p:sldLayoutId id="2147484188" r:id="rId15"/>
    <p:sldLayoutId id="2147484189" r:id="rId16"/>
    <p:sldLayoutId id="214748419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4" y="1447800"/>
            <a:ext cx="9201829" cy="3329581"/>
          </a:xfrm>
        </p:spPr>
        <p:txBody>
          <a:bodyPr/>
          <a:lstStyle/>
          <a:p>
            <a:r>
              <a:rPr lang="ru-RU" sz="6600" dirty="0" smtClean="0">
                <a:solidFill>
                  <a:srgbClr val="002060"/>
                </a:solidFill>
              </a:rPr>
              <a:t>Информирование контролируемых лиц</a:t>
            </a:r>
            <a:endParaRPr lang="ru-RU" sz="66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5188016"/>
            <a:ext cx="8825658" cy="450783"/>
          </a:xfrm>
        </p:spPr>
        <p:txBody>
          <a:bodyPr/>
          <a:lstStyle/>
          <a:p>
            <a:r>
              <a:rPr lang="ru-RU" dirty="0" smtClean="0"/>
              <a:t>Инструменты и методы информирования</a:t>
            </a:r>
            <a:endParaRPr lang="ru-RU" dirty="0"/>
          </a:p>
        </p:txBody>
      </p:sp>
      <p:pic>
        <p:nvPicPr>
          <p:cNvPr id="1026" name="Picture 2" descr="https://upload.wikimedia.org/wikipedia/commons/thumb/7/71/Coat_of_Arms_of_Kamchatka_Krai.svg/640px-Coat_of_Arms_of_Kamchatka_Krai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5" y="67380"/>
            <a:ext cx="607648" cy="75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6553" y="247105"/>
            <a:ext cx="1515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Минэкономразвития</a:t>
            </a:r>
          </a:p>
          <a:p>
            <a:r>
              <a:rPr lang="ru-RU" sz="1000" dirty="0" smtClean="0">
                <a:solidFill>
                  <a:schemeClr val="bg1"/>
                </a:solidFill>
              </a:rPr>
              <a:t>Камчатского края</a:t>
            </a:r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1284" y="4937760"/>
            <a:ext cx="8961120" cy="8679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247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952899"/>
            <a:ext cx="9404723" cy="948473"/>
          </a:xfrm>
        </p:spPr>
        <p:txBody>
          <a:bodyPr/>
          <a:lstStyle/>
          <a:p>
            <a:r>
              <a:rPr lang="ru-RU" sz="3200" dirty="0" smtClean="0">
                <a:solidFill>
                  <a:srgbClr val="002060"/>
                </a:solidFill>
              </a:rPr>
              <a:t>Задачи информирования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5" name="Picture 2" descr="https://upload.wikimedia.org/wikipedia/commons/thumb/7/71/Coat_of_Arms_of_Kamchatka_Krai.svg/640px-Coat_of_Arms_of_Kamchatka_Krai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5" y="67380"/>
            <a:ext cx="607648" cy="75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6553" y="247105"/>
            <a:ext cx="1515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Минэкономразвития</a:t>
            </a:r>
          </a:p>
          <a:p>
            <a:r>
              <a:rPr lang="ru-RU" sz="1000" dirty="0" smtClean="0">
                <a:solidFill>
                  <a:schemeClr val="bg1"/>
                </a:solidFill>
              </a:rPr>
              <a:t>Камчатского края</a:t>
            </a:r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9094" y="648866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AutoShape 4" descr="https://images.ua.prom.st/1052775068_1052775068.jpg?PIMAGE_ID=105277506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6" name="Picture 12" descr="https://czm-krasnodar.ru/sites/czm-krasnodar/files/inline/images/hmhm_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060">
                        <a14:foregroundMark x1="92463" y1="3750" x2="92463" y2="3750"/>
                        <a14:backgroundMark x1="38582" y1="18000" x2="38582" y2="18000"/>
                        <a14:backgroundMark x1="72164" y1="60250" x2="72164" y2="60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56" y="2641487"/>
            <a:ext cx="648913" cy="58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https://czm-krasnodar.ru/sites/czm-krasnodar/files/inline/images/hmhm_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060">
                        <a14:foregroundMark x1="92463" y1="3750" x2="92463" y2="3750"/>
                        <a14:backgroundMark x1="38582" y1="18000" x2="38582" y2="18000"/>
                        <a14:backgroundMark x1="72164" y1="60250" x2="72164" y2="60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53" y="3593386"/>
            <a:ext cx="648913" cy="58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https://czm-krasnodar.ru/sites/czm-krasnodar/files/inline/images/hmhm_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060">
                        <a14:foregroundMark x1="92463" y1="3750" x2="92463" y2="3750"/>
                        <a14:backgroundMark x1="38582" y1="18000" x2="38582" y2="18000"/>
                        <a14:backgroundMark x1="72164" y1="60250" x2="72164" y2="60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603" y="3593386"/>
            <a:ext cx="648913" cy="58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https://czm-krasnodar.ru/sites/czm-krasnodar/files/inline/images/hmhm_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060">
                        <a14:foregroundMark x1="92463" y1="3750" x2="92463" y2="3750"/>
                        <a14:backgroundMark x1="38582" y1="18000" x2="38582" y2="18000"/>
                        <a14:backgroundMark x1="72164" y1="60250" x2="72164" y2="60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603" y="2641487"/>
            <a:ext cx="648913" cy="58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35465" y="2706586"/>
            <a:ext cx="3470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сформировать понимание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35465" y="3686498"/>
            <a:ext cx="2159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объяснить риски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55516" y="2734599"/>
            <a:ext cx="2040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показать выгоду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55516" y="3686498"/>
            <a:ext cx="1725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вопрос-ответ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158" name="Picture 14" descr="https://e7.pngegg.com/pngimages/971/822/png-clipart-computer-icons-symbol-desktop-encapsulated-postscript-graphics-security-notice-email-examples-text-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00" b="96375" l="8000" r="94444">
                        <a14:foregroundMark x1="22889" y1="15000" x2="22889" y2="15000"/>
                        <a14:foregroundMark x1="45222" y1="29000" x2="45222" y2="29000"/>
                        <a14:foregroundMark x1="45556" y1="50750" x2="45556" y2="50750"/>
                        <a14:foregroundMark x1="47333" y1="69875" x2="47333" y2="69875"/>
                        <a14:foregroundMark x1="46444" y1="77750" x2="46444" y2="77750"/>
                        <a14:foregroundMark x1="46333" y1="92250" x2="46333" y2="92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824" y="4055830"/>
            <a:ext cx="3125295" cy="277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686553" y="1570580"/>
            <a:ext cx="5589119" cy="45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159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952899"/>
            <a:ext cx="9404723" cy="948473"/>
          </a:xfrm>
        </p:spPr>
        <p:txBody>
          <a:bodyPr/>
          <a:lstStyle/>
          <a:p>
            <a:r>
              <a:rPr lang="ru-RU" sz="3200" dirty="0" smtClean="0">
                <a:solidFill>
                  <a:srgbClr val="002060"/>
                </a:solidFill>
              </a:rPr>
              <a:t>Методы информирования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8558" y="6079903"/>
            <a:ext cx="9340099" cy="77483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Чтобы повысить эффективность сообщения и скорость восприятия, важно комбинировать методы информирования.</a:t>
            </a: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Picture 2" descr="https://upload.wikimedia.org/wikipedia/commons/thumb/7/71/Coat_of_Arms_of_Kamchatka_Krai.svg/640px-Coat_of_Arms_of_Kamchatka_Krai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5" y="67380"/>
            <a:ext cx="607648" cy="75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6553" y="247105"/>
            <a:ext cx="1515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Минэкономразвития</a:t>
            </a:r>
          </a:p>
          <a:p>
            <a:r>
              <a:rPr lang="ru-RU" sz="1000" dirty="0" smtClean="0">
                <a:solidFill>
                  <a:schemeClr val="bg1"/>
                </a:solidFill>
              </a:rPr>
              <a:t>Камчатского края</a:t>
            </a:r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9094" y="648866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3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122" name="Picture 2" descr="https://w7.pngwing.com/pngs/962/617/png-transparent-exclamation-mark-sign-interjection-symbol-exclamation-point-miscellaneous-warning-sign-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86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890" y="5986913"/>
            <a:ext cx="1188077" cy="774833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8" name="Прямоугольник 7"/>
          <p:cNvSpPr/>
          <p:nvPr/>
        </p:nvSpPr>
        <p:spPr>
          <a:xfrm flipV="1">
            <a:off x="0" y="5919536"/>
            <a:ext cx="12192000" cy="6737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2729" y="1897257"/>
            <a:ext cx="3692575" cy="1987556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84624" y="3634851"/>
            <a:ext cx="3692575" cy="1987556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186519" y="1889618"/>
            <a:ext cx="3692575" cy="1987556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67343" y="2290870"/>
            <a:ext cx="33233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Информационные стенды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Буклеты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Листовки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Баннеры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58397" y="4030790"/>
            <a:ext cx="29450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Социальные сети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Электронная почта</a:t>
            </a:r>
          </a:p>
          <a:p>
            <a:pPr algn="ctr"/>
            <a:r>
              <a:rPr lang="ru-RU" dirty="0" err="1" smtClean="0">
                <a:solidFill>
                  <a:srgbClr val="002060"/>
                </a:solidFill>
              </a:rPr>
              <a:t>Вебинары</a:t>
            </a:r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Короткие видео-ролики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02738" y="2290870"/>
            <a:ext cx="28809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Сессии «вопрос-ответ»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«Деловой обед»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Собрания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Круглые столы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86553" y="1570580"/>
            <a:ext cx="5589119" cy="45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223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952899"/>
            <a:ext cx="9404723" cy="948473"/>
          </a:xfrm>
        </p:spPr>
        <p:txBody>
          <a:bodyPr/>
          <a:lstStyle/>
          <a:p>
            <a:r>
              <a:rPr lang="ru-RU" sz="3200" dirty="0" smtClean="0">
                <a:solidFill>
                  <a:srgbClr val="002060"/>
                </a:solidFill>
              </a:rPr>
              <a:t>Инструменты информирования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5" name="Picture 2" descr="https://upload.wikimedia.org/wikipedia/commons/thumb/7/71/Coat_of_Arms_of_Kamchatka_Krai.svg/640px-Coat_of_Arms_of_Kamchatka_Krai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5" y="67380"/>
            <a:ext cx="607648" cy="75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6553" y="247105"/>
            <a:ext cx="1515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Минэкономразвития</a:t>
            </a:r>
          </a:p>
          <a:p>
            <a:r>
              <a:rPr lang="ru-RU" sz="1000" dirty="0" smtClean="0">
                <a:solidFill>
                  <a:schemeClr val="bg1"/>
                </a:solidFill>
              </a:rPr>
              <a:t>Камчатского края</a:t>
            </a:r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9094" y="648866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4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100" name="Picture 4" descr="https://cdn1.zp.ru/job/attaches/2020/01/db/ee/dbee8151daaf185dbe53d2f41aa0e33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663" y="2637324"/>
            <a:ext cx="4153300" cy="4153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cf2.ppt-online.org/files2/slide/v/VCxaFH0il15wKUEZXrGcOYDug6eTd3jyhLvpbN2Wm9/slide-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784" b="9181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235"/>
          <a:stretch/>
        </p:blipFill>
        <p:spPr bwMode="auto">
          <a:xfrm>
            <a:off x="646111" y="3556107"/>
            <a:ext cx="5500996" cy="2397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 flipH="1">
            <a:off x="1085247" y="1947999"/>
            <a:ext cx="59219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Составление плана коммуникаций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Метод «Было-Стало»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6553" y="1570580"/>
            <a:ext cx="6686399" cy="7174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972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952899"/>
            <a:ext cx="10711700" cy="948473"/>
          </a:xfrm>
        </p:spPr>
        <p:txBody>
          <a:bodyPr/>
          <a:lstStyle/>
          <a:p>
            <a:r>
              <a:rPr lang="ru-RU" sz="3200" dirty="0" smtClean="0">
                <a:solidFill>
                  <a:srgbClr val="002060"/>
                </a:solidFill>
              </a:rPr>
              <a:t>Эффективное</a:t>
            </a:r>
            <a:r>
              <a:rPr lang="ru-RU" sz="3600" dirty="0" smtClean="0">
                <a:solidFill>
                  <a:srgbClr val="002060"/>
                </a:solidFill>
              </a:rPr>
              <a:t> информационное сообщение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6553" y="2207056"/>
            <a:ext cx="8946541" cy="4015755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solidFill>
                  <a:schemeClr val="bg1"/>
                </a:solidFill>
              </a:rPr>
              <a:t>Честность, ясность, достоверность. </a:t>
            </a:r>
            <a:endParaRPr lang="ru-RU" dirty="0">
              <a:solidFill>
                <a:schemeClr val="bg1"/>
              </a:solidFill>
            </a:endParaRPr>
          </a:p>
          <a:p>
            <a:pPr lvl="0"/>
            <a:r>
              <a:rPr lang="ru-RU" dirty="0">
                <a:solidFill>
                  <a:schemeClr val="bg1"/>
                </a:solidFill>
              </a:rPr>
              <a:t>Последовательность и </a:t>
            </a:r>
            <a:r>
              <a:rPr lang="ru-RU" dirty="0" smtClean="0">
                <a:solidFill>
                  <a:schemeClr val="bg1"/>
                </a:solidFill>
              </a:rPr>
              <a:t>своевременность.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Двусторонний </a:t>
            </a:r>
            <a:r>
              <a:rPr lang="ru-RU" dirty="0">
                <a:solidFill>
                  <a:schemeClr val="bg1"/>
                </a:solidFill>
              </a:rPr>
              <a:t>характер коммуникации. </a:t>
            </a:r>
          </a:p>
          <a:p>
            <a:pPr lvl="0"/>
            <a:r>
              <a:rPr lang="ru-RU" dirty="0">
                <a:solidFill>
                  <a:schemeClr val="bg1"/>
                </a:solidFill>
              </a:rPr>
              <a:t>Сообщение на языке аудитории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  <a:p>
            <a:pPr lvl="0"/>
            <a:r>
              <a:rPr lang="ru-RU" dirty="0">
                <a:solidFill>
                  <a:schemeClr val="bg1"/>
                </a:solidFill>
              </a:rPr>
              <a:t>Готовность учитывать отношение аудитории. 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Чем </a:t>
            </a:r>
            <a:r>
              <a:rPr lang="ru-RU" dirty="0">
                <a:solidFill>
                  <a:schemeClr val="bg1"/>
                </a:solidFill>
              </a:rPr>
              <a:t>больше коммуникаций, тем лучше. </a:t>
            </a:r>
          </a:p>
          <a:p>
            <a:pPr lvl="0"/>
            <a:r>
              <a:rPr lang="ru-RU" dirty="0">
                <a:solidFill>
                  <a:schemeClr val="bg1"/>
                </a:solidFill>
              </a:rPr>
              <a:t>Сообщение содержит примеры других организаций, истории успеха.</a:t>
            </a:r>
          </a:p>
          <a:p>
            <a:pPr lvl="0"/>
            <a:r>
              <a:rPr lang="ru-RU" dirty="0">
                <a:solidFill>
                  <a:schemeClr val="bg1"/>
                </a:solidFill>
              </a:rPr>
              <a:t>Признание положительных изменений. 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Picture 2" descr="https://upload.wikimedia.org/wikipedia/commons/thumb/7/71/Coat_of_Arms_of_Kamchatka_Krai.svg/640px-Coat_of_Arms_of_Kamchatka_Krai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5" y="67380"/>
            <a:ext cx="607648" cy="75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6553" y="247105"/>
            <a:ext cx="1515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Минэкономразвития</a:t>
            </a:r>
          </a:p>
          <a:p>
            <a:r>
              <a:rPr lang="ru-RU" sz="1000" dirty="0" smtClean="0">
                <a:solidFill>
                  <a:schemeClr val="bg1"/>
                </a:solidFill>
              </a:rPr>
              <a:t>Камчатского края</a:t>
            </a:r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9094" y="648866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5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8" name="Picture 6" descr="http://imc-kalina.ru/images/news/2021/01.12/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217" y="2027330"/>
            <a:ext cx="3695751" cy="235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86552" y="1627629"/>
            <a:ext cx="10526879" cy="7604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014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4" y="1447800"/>
            <a:ext cx="9201829" cy="3329581"/>
          </a:xfrm>
        </p:spPr>
        <p:txBody>
          <a:bodyPr/>
          <a:lstStyle/>
          <a:p>
            <a:r>
              <a:rPr lang="ru-RU" sz="6600" dirty="0" smtClean="0">
                <a:solidFill>
                  <a:srgbClr val="002060"/>
                </a:solidFill>
              </a:rPr>
              <a:t>Благодарим за внимание!</a:t>
            </a:r>
            <a:endParaRPr lang="ru-RU" sz="66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s://upload.wikimedia.org/wikipedia/commons/thumb/7/71/Coat_of_Arms_of_Kamchatka_Krai.svg/640px-Coat_of_Arms_of_Kamchatka_Krai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5" y="67380"/>
            <a:ext cx="607648" cy="75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6553" y="247105"/>
            <a:ext cx="1515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Минэкономразвития</a:t>
            </a:r>
          </a:p>
          <a:p>
            <a:r>
              <a:rPr lang="ru-RU" sz="1000" dirty="0" smtClean="0">
                <a:solidFill>
                  <a:schemeClr val="bg1"/>
                </a:solidFill>
              </a:rPr>
              <a:t>Камчатского края</a:t>
            </a:r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1284" y="4937760"/>
            <a:ext cx="8961120" cy="8679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4172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74</TotalTime>
  <Words>136</Words>
  <Application>Microsoft Office PowerPoint</Application>
  <PresentationFormat>Широкоэкранный</PresentationFormat>
  <Paragraphs>50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Ион</vt:lpstr>
      <vt:lpstr>Информирование контролируемых лиц</vt:lpstr>
      <vt:lpstr>Задачи информирования</vt:lpstr>
      <vt:lpstr>Методы информирования</vt:lpstr>
      <vt:lpstr>Инструменты информирования</vt:lpstr>
      <vt:lpstr>Эффективное информационное сообщение</vt:lpstr>
      <vt:lpstr>Благодарим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Эффективное информирование</dc:title>
  <dc:creator>KateLobanova</dc:creator>
  <cp:lastModifiedBy>Дежкина Василина Владимировна</cp:lastModifiedBy>
  <cp:revision>10</cp:revision>
  <dcterms:created xsi:type="dcterms:W3CDTF">2022-04-25T08:45:03Z</dcterms:created>
  <dcterms:modified xsi:type="dcterms:W3CDTF">2022-04-25T10:20:33Z</dcterms:modified>
</cp:coreProperties>
</file>